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1" d="100"/>
          <a:sy n="71"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E9615-EEAC-4C6D-8F3D-A9DC9D6AD38B}"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25936-2CCF-4A70-B046-0B9D0B063C9E}" type="slidenum">
              <a:rPr lang="en-US" smtClean="0"/>
              <a:t>‹#›</a:t>
            </a:fld>
            <a:endParaRPr lang="en-US"/>
          </a:p>
        </p:txBody>
      </p:sp>
    </p:spTree>
    <p:extLst>
      <p:ext uri="{BB962C8B-B14F-4D97-AF65-F5344CB8AC3E}">
        <p14:creationId xmlns:p14="http://schemas.microsoft.com/office/powerpoint/2010/main" val="230164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625936-2CCF-4A70-B046-0B9D0B063C9E}" type="slidenum">
              <a:rPr lang="en-US" smtClean="0"/>
              <a:t>1</a:t>
            </a:fld>
            <a:endParaRPr lang="en-US"/>
          </a:p>
        </p:txBody>
      </p:sp>
    </p:spTree>
    <p:extLst>
      <p:ext uri="{BB962C8B-B14F-4D97-AF65-F5344CB8AC3E}">
        <p14:creationId xmlns:p14="http://schemas.microsoft.com/office/powerpoint/2010/main" val="3573444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3DBBB66-B77E-4B9A-849B-9920560AF2E0}" type="datetime1">
              <a:rPr lang="en-US" smtClean="0"/>
              <a:t>8/24/2020</a:t>
            </a:fld>
            <a:endParaRPr lang="en-US"/>
          </a:p>
        </p:txBody>
      </p:sp>
      <p:sp>
        <p:nvSpPr>
          <p:cNvPr id="5" name="Footer Placeholder 4"/>
          <p:cNvSpPr>
            <a:spLocks noGrp="1"/>
          </p:cNvSpPr>
          <p:nvPr>
            <p:ph type="ftr" sz="quarter" idx="11"/>
          </p:nvPr>
        </p:nvSpPr>
        <p:spPr>
          <a:xfrm>
            <a:off x="1876424" y="5410201"/>
            <a:ext cx="5124886" cy="365125"/>
          </a:xfrm>
        </p:spPr>
        <p:txBody>
          <a:bodyPr/>
          <a:lstStyle/>
          <a:p>
            <a:r>
              <a:rPr lang="en-US" smtClean="0"/>
              <a:t>Instructor: Engr. Hira Akash</a:t>
            </a:r>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243604300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61682-8766-4DD7-BACD-BC4082401CE0}"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43697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1ADCC-9449-4412-B619-94C22B2D90FD}"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83927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C547C-3780-4D8E-B5AD-77950649F975}"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B39DB359-B7E4-46A7-85DA-CD4B0553C81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52296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F1076-FA86-4ACE-BA13-47193D846F74}"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232285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D618A94-2E1F-4D8B-B3E2-BFEA36F8376A}" type="datetime1">
              <a:rPr lang="en-US" smtClean="0"/>
              <a:t>8/24/2020</a:t>
            </a:fld>
            <a:endParaRPr lang="en-US"/>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
        <p:nvSpPr>
          <p:cNvPr id="5" name="Slide Number Placeholder 4"/>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80561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6318450-4F65-4F65-8754-12680F537CC0}" type="datetime1">
              <a:rPr lang="en-US" smtClean="0"/>
              <a:t>8/24/2020</a:t>
            </a:fld>
            <a:endParaRPr lang="en-US"/>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
        <p:nvSpPr>
          <p:cNvPr id="5" name="Slide Number Placeholder 4"/>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2337151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FD05A3-6E1F-41E3-A1B2-6C60020FCB38}"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63867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7D59-195E-4D8D-9AA4-DC22329DD520}"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298001187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A1EFC7-F9E0-46E4-BBD0-CB3105B84EF1}"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420549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D7D3F-BE87-4654-9F6C-1ACC0E87BB8B}" type="datetime1">
              <a:rPr lang="en-US" smtClean="0"/>
              <a:t>8/24/2020</a:t>
            </a:fld>
            <a:endParaRPr lang="en-US"/>
          </a:p>
        </p:txBody>
      </p:sp>
      <p:sp>
        <p:nvSpPr>
          <p:cNvPr id="5" name="Footer Placeholder 4"/>
          <p:cNvSpPr>
            <a:spLocks noGrp="1"/>
          </p:cNvSpPr>
          <p:nvPr>
            <p:ph type="ftr" sz="quarter" idx="11"/>
          </p:nvPr>
        </p:nvSpPr>
        <p:spPr/>
        <p:txBody>
          <a:bodyPr/>
          <a:lstStyle/>
          <a:p>
            <a:r>
              <a:rPr lang="en-US" smtClean="0"/>
              <a:t>Instructor: Engr. Hira Akash</a:t>
            </a:r>
            <a:endParaRPr lang="en-US"/>
          </a:p>
        </p:txBody>
      </p:sp>
      <p:sp>
        <p:nvSpPr>
          <p:cNvPr id="6" name="Slide Number Placeholder 5"/>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1311680140"/>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F1888D-BF42-43A3-9FCE-9186FF24882B}"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127263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485167-CAF5-45E9-91FC-7D1247A246E2}" type="datetime1">
              <a:rPr lang="en-US" smtClean="0"/>
              <a:t>8/24/2020</a:t>
            </a:fld>
            <a:endParaRPr lang="en-US"/>
          </a:p>
        </p:txBody>
      </p:sp>
      <p:sp>
        <p:nvSpPr>
          <p:cNvPr id="8" name="Footer Placeholder 7"/>
          <p:cNvSpPr>
            <a:spLocks noGrp="1"/>
          </p:cNvSpPr>
          <p:nvPr>
            <p:ph type="ftr" sz="quarter" idx="11"/>
          </p:nvPr>
        </p:nvSpPr>
        <p:spPr/>
        <p:txBody>
          <a:bodyPr/>
          <a:lstStyle/>
          <a:p>
            <a:r>
              <a:rPr lang="en-US" smtClean="0"/>
              <a:t>Instructor: Engr. Hira Akash</a:t>
            </a:r>
            <a:endParaRPr lang="en-US"/>
          </a:p>
        </p:txBody>
      </p:sp>
      <p:sp>
        <p:nvSpPr>
          <p:cNvPr id="9" name="Slide Number Placeholder 8"/>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331368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5AA635-04E4-4733-8DBC-BFF94AE8D47A}" type="datetime1">
              <a:rPr lang="en-US" smtClean="0"/>
              <a:t>8/24/2020</a:t>
            </a:fld>
            <a:endParaRPr lang="en-US"/>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
        <p:nvSpPr>
          <p:cNvPr id="5" name="Slide Number Placeholder 4"/>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220231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42B79-066C-4A6F-8D4E-79B25B976707}" type="datetime1">
              <a:rPr lang="en-US" smtClean="0"/>
              <a:t>8/24/2020</a:t>
            </a:fld>
            <a:endParaRPr lang="en-US"/>
          </a:p>
        </p:txBody>
      </p:sp>
      <p:sp>
        <p:nvSpPr>
          <p:cNvPr id="3" name="Footer Placeholder 2"/>
          <p:cNvSpPr>
            <a:spLocks noGrp="1"/>
          </p:cNvSpPr>
          <p:nvPr>
            <p:ph type="ftr" sz="quarter" idx="11"/>
          </p:nvPr>
        </p:nvSpPr>
        <p:spPr/>
        <p:txBody>
          <a:bodyPr/>
          <a:lstStyle/>
          <a:p>
            <a:r>
              <a:rPr lang="en-US" smtClean="0"/>
              <a:t>Instructor: Engr. Hira Akash</a:t>
            </a:r>
            <a:endParaRPr lang="en-US"/>
          </a:p>
        </p:txBody>
      </p:sp>
      <p:sp>
        <p:nvSpPr>
          <p:cNvPr id="4" name="Slide Number Placeholder 3"/>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296787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FB8BE-1F36-49B8-8453-34F0861339AA}"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2627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EC9FA-EDDC-4E79-B452-09A6D5D095B4}" type="datetime1">
              <a:rPr lang="en-US" smtClean="0"/>
              <a:t>8/24/2020</a:t>
            </a:fld>
            <a:endParaRPr lang="en-US"/>
          </a:p>
        </p:txBody>
      </p:sp>
      <p:sp>
        <p:nvSpPr>
          <p:cNvPr id="6" name="Footer Placeholder 5"/>
          <p:cNvSpPr>
            <a:spLocks noGrp="1"/>
          </p:cNvSpPr>
          <p:nvPr>
            <p:ph type="ftr" sz="quarter" idx="11"/>
          </p:nvPr>
        </p:nvSpPr>
        <p:spPr/>
        <p:txBody>
          <a:bodyPr/>
          <a:lstStyle/>
          <a:p>
            <a:r>
              <a:rPr lang="en-US" smtClean="0"/>
              <a:t>Instructor: Engr. Hira Akash</a:t>
            </a:r>
            <a:endParaRPr lang="en-US"/>
          </a:p>
        </p:txBody>
      </p:sp>
      <p:sp>
        <p:nvSpPr>
          <p:cNvPr id="7" name="Slide Number Placeholder 6"/>
          <p:cNvSpPr>
            <a:spLocks noGrp="1"/>
          </p:cNvSpPr>
          <p:nvPr>
            <p:ph type="sldNum" sz="quarter" idx="12"/>
          </p:nvPr>
        </p:nvSpPr>
        <p:spPr/>
        <p:txBody>
          <a:bodyPr/>
          <a:lstStyle/>
          <a:p>
            <a:fld id="{B39DB359-B7E4-46A7-85DA-CD4B0553C814}" type="slidenum">
              <a:rPr lang="en-US" smtClean="0"/>
              <a:t>‹#›</a:t>
            </a:fld>
            <a:endParaRPr lang="en-US"/>
          </a:p>
        </p:txBody>
      </p:sp>
    </p:spTree>
    <p:extLst>
      <p:ext uri="{BB962C8B-B14F-4D97-AF65-F5344CB8AC3E}">
        <p14:creationId xmlns:p14="http://schemas.microsoft.com/office/powerpoint/2010/main" val="329738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7CC3B4-B220-4784-8F46-16891DDB04E5}" type="datetime1">
              <a:rPr lang="en-US" smtClean="0"/>
              <a:t>8/24/2020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Instructor: Engr. Hira Akash</a:t>
            </a:r>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9DB359-B7E4-46A7-85DA-CD4B0553C814}" type="slidenum">
              <a:rPr lang="en-US" smtClean="0"/>
              <a:t>‹#›</a:t>
            </a:fld>
            <a:endParaRPr lang="en-US"/>
          </a:p>
        </p:txBody>
      </p:sp>
    </p:spTree>
    <p:extLst>
      <p:ext uri="{BB962C8B-B14F-4D97-AF65-F5344CB8AC3E}">
        <p14:creationId xmlns:p14="http://schemas.microsoft.com/office/powerpoint/2010/main" val="4184611753"/>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9765" y="2379946"/>
            <a:ext cx="8791575" cy="715247"/>
          </a:xfrm>
        </p:spPr>
        <p:txBody>
          <a:bodyPr>
            <a:normAutofit fontScale="90000"/>
          </a:bodyPr>
          <a:lstStyle/>
          <a:p>
            <a:r>
              <a:rPr lang="en-US" dirty="0" smtClean="0"/>
              <a:t>Oscillators</a:t>
            </a:r>
            <a:endParaRPr lang="en-US" dirty="0"/>
          </a:p>
        </p:txBody>
      </p:sp>
      <p:sp>
        <p:nvSpPr>
          <p:cNvPr id="3" name="Subtitle 2"/>
          <p:cNvSpPr>
            <a:spLocks noGrp="1"/>
          </p:cNvSpPr>
          <p:nvPr>
            <p:ph type="subTitle" idx="1"/>
          </p:nvPr>
        </p:nvSpPr>
        <p:spPr>
          <a:xfrm>
            <a:off x="6757517" y="6023266"/>
            <a:ext cx="4833469" cy="635112"/>
          </a:xfrm>
        </p:spPr>
        <p:txBody>
          <a:bodyPr/>
          <a:lstStyle/>
          <a:p>
            <a:r>
              <a:rPr lang="en-US" dirty="0"/>
              <a:t>Instructor: Engr. HIRA AKASH</a:t>
            </a:r>
          </a:p>
          <a:p>
            <a:endParaRPr lang="en-US" dirty="0"/>
          </a:p>
        </p:txBody>
      </p:sp>
      <p:sp>
        <p:nvSpPr>
          <p:cNvPr id="4" name="Right Arrow 3"/>
          <p:cNvSpPr/>
          <p:nvPr/>
        </p:nvSpPr>
        <p:spPr>
          <a:xfrm>
            <a:off x="1357488" y="414665"/>
            <a:ext cx="4049486" cy="1553029"/>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ELECTRONICS-II</a:t>
            </a:r>
            <a:endParaRPr lang="en-US" dirty="0"/>
          </a:p>
        </p:txBody>
      </p:sp>
      <p:sp>
        <p:nvSpPr>
          <p:cNvPr id="5" name="Rounded Rectangle 4"/>
          <p:cNvSpPr/>
          <p:nvPr/>
        </p:nvSpPr>
        <p:spPr>
          <a:xfrm>
            <a:off x="7965937" y="546901"/>
            <a:ext cx="3625049" cy="1117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ELECTRICAL ENGINEERING</a:t>
            </a:r>
            <a:endParaRPr lang="en-US" dirty="0"/>
          </a:p>
        </p:txBody>
      </p:sp>
      <p:pic>
        <p:nvPicPr>
          <p:cNvPr id="11270" name="Picture 6" descr="A Simple Oscillator Circuit - YouTub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1"/>
          <a:stretch/>
        </p:blipFill>
        <p:spPr bwMode="auto">
          <a:xfrm>
            <a:off x="6980349" y="3245106"/>
            <a:ext cx="4056846" cy="2290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74040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Barkhausen criterion(Conditions for oscillation):</a:t>
            </a:r>
            <a:endParaRPr lang="en-US" dirty="0"/>
          </a:p>
        </p:txBody>
      </p:sp>
      <p:sp>
        <p:nvSpPr>
          <p:cNvPr id="3" name="Content Placeholder 2"/>
          <p:cNvSpPr>
            <a:spLocks noGrp="1"/>
          </p:cNvSpPr>
          <p:nvPr>
            <p:ph idx="1"/>
          </p:nvPr>
        </p:nvSpPr>
        <p:spPr/>
        <p:txBody>
          <a:bodyPr/>
          <a:lstStyle/>
          <a:p>
            <a:pPr fontAlgn="base"/>
            <a:r>
              <a:rPr lang="en-US" dirty="0" smtClean="0">
                <a:effectLst/>
              </a:rPr>
              <a:t>The</a:t>
            </a:r>
            <a:r>
              <a:rPr lang="en-US" dirty="0">
                <a:effectLst/>
              </a:rPr>
              <a:t> </a:t>
            </a:r>
            <a:r>
              <a:rPr lang="en-US" b="1" dirty="0">
                <a:effectLst/>
              </a:rPr>
              <a:t>essential conditions for maintaining oscillations</a:t>
            </a:r>
            <a:r>
              <a:rPr lang="en-US" dirty="0">
                <a:effectLst/>
              </a:rPr>
              <a:t> are </a:t>
            </a:r>
            <a:r>
              <a:rPr lang="en-US" dirty="0" smtClean="0">
                <a:effectLst/>
              </a:rPr>
              <a:t>:</a:t>
            </a:r>
          </a:p>
          <a:p>
            <a:pPr marL="0" indent="0" fontAlgn="base">
              <a:buNone/>
            </a:pPr>
            <a:endParaRPr lang="en-US" dirty="0">
              <a:effectLst/>
            </a:endParaRPr>
          </a:p>
          <a:p>
            <a:pPr marL="0" indent="0" fontAlgn="base">
              <a:buNone/>
            </a:pPr>
            <a:r>
              <a:rPr lang="en-US" dirty="0">
                <a:effectLst/>
              </a:rPr>
              <a:t>	 1.|AB|=1,i.e. the magnitude of loop gain must be </a:t>
            </a:r>
            <a:r>
              <a:rPr lang="en-US" dirty="0" smtClean="0">
                <a:effectLst/>
              </a:rPr>
              <a:t>unity</a:t>
            </a:r>
          </a:p>
          <a:p>
            <a:pPr marL="0" indent="0" fontAlgn="base">
              <a:buNone/>
            </a:pPr>
            <a:r>
              <a:rPr lang="en-US" dirty="0" smtClean="0">
                <a:effectLst/>
              </a:rPr>
              <a:t> 	</a:t>
            </a:r>
            <a:r>
              <a:rPr lang="en-US" dirty="0">
                <a:effectLst/>
              </a:rPr>
              <a:t> 2.The total phase shift around the closed loop is zero or 360 degrees.</a:t>
            </a:r>
          </a:p>
          <a:p>
            <a:pPr marL="0" indent="0">
              <a:buNone/>
            </a:pPr>
            <a:r>
              <a:rPr lang="en-US" dirty="0">
                <a:effectLst/>
              </a:rPr>
              <a:t/>
            </a:r>
            <a:br>
              <a:rPr lang="en-US" dirty="0">
                <a:effectLst/>
              </a:rPr>
            </a:b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39813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damped oscillations</a:t>
            </a:r>
            <a:endParaRPr lang="en-US" dirty="0"/>
          </a:p>
        </p:txBody>
      </p:sp>
      <p:sp>
        <p:nvSpPr>
          <p:cNvPr id="3" name="Content Placeholder 2"/>
          <p:cNvSpPr>
            <a:spLocks noGrp="1"/>
          </p:cNvSpPr>
          <p:nvPr>
            <p:ph idx="1"/>
          </p:nvPr>
        </p:nvSpPr>
        <p:spPr>
          <a:xfrm>
            <a:off x="672354" y="1627094"/>
            <a:ext cx="10824882" cy="4908177"/>
          </a:xfrm>
        </p:spPr>
        <p:txBody>
          <a:bodyPr>
            <a:normAutofit fontScale="85000" lnSpcReduction="20000"/>
          </a:bodyPr>
          <a:lstStyle/>
          <a:p>
            <a:r>
              <a:rPr lang="en-US" dirty="0">
                <a:effectLst/>
              </a:rPr>
              <a:t>The electronic oscillations </a:t>
            </a:r>
            <a:r>
              <a:rPr lang="en-US" dirty="0" smtClean="0">
                <a:effectLst/>
              </a:rPr>
              <a:t>whose amplitude</a:t>
            </a:r>
            <a:r>
              <a:rPr lang="en-US" dirty="0">
                <a:effectLst/>
              </a:rPr>
              <a:t> goes on decreasing with time due to the losses inherent in the electrical system in which oscillations are generated are called damped oscillations. </a:t>
            </a:r>
            <a:endParaRPr lang="en-US" dirty="0" smtClean="0">
              <a:effectLst/>
            </a:endParaRPr>
          </a:p>
          <a:p>
            <a:r>
              <a:rPr lang="en-US" dirty="0" smtClean="0">
                <a:effectLst/>
              </a:rPr>
              <a:t>It </a:t>
            </a:r>
            <a:r>
              <a:rPr lang="en-US" dirty="0">
                <a:effectLst/>
              </a:rPr>
              <a:t>refers to an oscillation that fades away with time. </a:t>
            </a:r>
            <a:endParaRPr lang="en-US" dirty="0" smtClean="0">
              <a:effectLst/>
            </a:endParaRPr>
          </a:p>
          <a:p>
            <a:r>
              <a:rPr lang="en-US" dirty="0" smtClean="0">
                <a:effectLst/>
              </a:rPr>
              <a:t>An </a:t>
            </a:r>
            <a:r>
              <a:rPr lang="en-US" dirty="0">
                <a:effectLst/>
              </a:rPr>
              <a:t>oscillator is always subject to forces, which dissipate a part of the oscillator energy as heat, or in other forms. </a:t>
            </a:r>
            <a:endParaRPr lang="en-US" dirty="0" smtClean="0">
              <a:effectLst/>
            </a:endParaRPr>
          </a:p>
          <a:p>
            <a:r>
              <a:rPr lang="en-US" dirty="0" smtClean="0">
                <a:effectLst/>
              </a:rPr>
              <a:t>As </a:t>
            </a:r>
            <a:r>
              <a:rPr lang="en-US" dirty="0">
                <a:effectLst/>
              </a:rPr>
              <a:t>the energy is proportional to the square of the amplitude, the amplitude decreases gradually until the oscillator returns to equilibrium. </a:t>
            </a:r>
            <a:endParaRPr lang="en-US" dirty="0" smtClean="0">
              <a:effectLst/>
            </a:endParaRPr>
          </a:p>
          <a:p>
            <a:r>
              <a:rPr lang="en-US" dirty="0" smtClean="0">
                <a:effectLst/>
              </a:rPr>
              <a:t>The </a:t>
            </a:r>
            <a:r>
              <a:rPr lang="en-US" dirty="0">
                <a:effectLst/>
              </a:rPr>
              <a:t>oscillator circuits then produce the damped oscillations. However, the frequency of oscillation remains unchanged because it depends on the circuit parameters. </a:t>
            </a:r>
            <a:endParaRPr lang="en-US" dirty="0" smtClean="0">
              <a:effectLst/>
            </a:endParaRPr>
          </a:p>
          <a:p>
            <a:r>
              <a:rPr lang="en-US" dirty="0" smtClean="0">
                <a:effectLst/>
              </a:rPr>
              <a:t>The </a:t>
            </a:r>
            <a:r>
              <a:rPr lang="en-US" dirty="0">
                <a:effectLst/>
              </a:rPr>
              <a:t>best example of a damped oscillation is a swinging pendulum, in which the vibration slows down and stops over time.</a:t>
            </a:r>
            <a:br>
              <a:rPr lang="en-US" dirty="0">
                <a:effectLst/>
              </a:rPr>
            </a:br>
            <a:r>
              <a:rPr lang="en-US" dirty="0">
                <a:effectLst/>
              </a:rPr>
              <a:t/>
            </a:r>
            <a:br>
              <a:rPr lang="en-US" dirty="0">
                <a:effectLst/>
              </a:rPr>
            </a:b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81595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differencebetween.net/wp-content/uploads/2019/08/Difference-Between-Damped-and-Undamped-Oscillation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06419" y="2249488"/>
            <a:ext cx="3775988" cy="354171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54777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undamped oscillation</a:t>
            </a:r>
            <a:endParaRPr lang="en-US" dirty="0"/>
          </a:p>
        </p:txBody>
      </p:sp>
      <p:sp>
        <p:nvSpPr>
          <p:cNvPr id="3" name="Content Placeholder 2"/>
          <p:cNvSpPr>
            <a:spLocks noGrp="1"/>
          </p:cNvSpPr>
          <p:nvPr>
            <p:ph idx="1"/>
          </p:nvPr>
        </p:nvSpPr>
        <p:spPr>
          <a:xfrm>
            <a:off x="1141412" y="2249487"/>
            <a:ext cx="10517188" cy="4285784"/>
          </a:xfrm>
        </p:spPr>
        <p:txBody>
          <a:bodyPr>
            <a:normAutofit fontScale="85000" lnSpcReduction="20000"/>
          </a:bodyPr>
          <a:lstStyle/>
          <a:p>
            <a:r>
              <a:rPr lang="en-US" dirty="0">
                <a:effectLst/>
              </a:rPr>
              <a:t>If the losses incurred in the electrical system could be compensated, the amplitude of oscillation would remain constant and as such the oscillation would continue indefinitely against both external disturbances and changes in the initial conditions. </a:t>
            </a:r>
            <a:endParaRPr lang="en-US" dirty="0" smtClean="0">
              <a:effectLst/>
            </a:endParaRPr>
          </a:p>
          <a:p>
            <a:r>
              <a:rPr lang="en-US" dirty="0" smtClean="0">
                <a:effectLst/>
              </a:rPr>
              <a:t>This </a:t>
            </a:r>
            <a:r>
              <a:rPr lang="en-US" dirty="0">
                <a:effectLst/>
              </a:rPr>
              <a:t>type of oscillation is called undamped oscillation. </a:t>
            </a:r>
            <a:endParaRPr lang="en-US" dirty="0" smtClean="0">
              <a:effectLst/>
            </a:endParaRPr>
          </a:p>
          <a:p>
            <a:r>
              <a:rPr lang="en-US" dirty="0" smtClean="0">
                <a:effectLst/>
              </a:rPr>
              <a:t>So</a:t>
            </a:r>
            <a:r>
              <a:rPr lang="en-US" dirty="0">
                <a:effectLst/>
              </a:rPr>
              <a:t>, simply put, the oscillations whose amplitude remains constant with time are called undamped oscillations. </a:t>
            </a:r>
            <a:endParaRPr lang="en-US" dirty="0" smtClean="0">
              <a:effectLst/>
            </a:endParaRPr>
          </a:p>
          <a:p>
            <a:r>
              <a:rPr lang="en-US" dirty="0" smtClean="0">
                <a:effectLst/>
              </a:rPr>
              <a:t>Systems </a:t>
            </a:r>
            <a:r>
              <a:rPr lang="en-US" dirty="0">
                <a:effectLst/>
              </a:rPr>
              <a:t>which can generate such oscillations are called self-excited oscillating systems and they are maintained by an external energy source in a non-linear dissipative system. </a:t>
            </a:r>
            <a:endParaRPr lang="en-US" dirty="0" smtClean="0">
              <a:effectLst/>
            </a:endParaRPr>
          </a:p>
          <a:p>
            <a:r>
              <a:rPr lang="en-US" dirty="0" smtClean="0">
                <a:effectLst/>
              </a:rPr>
              <a:t>If </a:t>
            </a:r>
            <a:r>
              <a:rPr lang="en-US" dirty="0">
                <a:effectLst/>
              </a:rPr>
              <a:t>the oscillator produces undamped oscillations, then there are no power losses or provisions to compensate for the power losses.</a:t>
            </a:r>
            <a:br>
              <a:rPr lang="en-US" dirty="0">
                <a:effectLst/>
              </a:rPr>
            </a:br>
            <a:r>
              <a:rPr lang="en-US" dirty="0">
                <a:effectLst/>
              </a:rPr>
              <a:t/>
            </a:r>
            <a:br>
              <a:rPr lang="en-US" dirty="0">
                <a:effectLst/>
              </a:rPr>
            </a:b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720837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differencebetween.net/wp-content/uploads/2019/08/Damped-vs-Undamped-Oscillations.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970" b="7902"/>
          <a:stretch/>
        </p:blipFill>
        <p:spPr bwMode="auto">
          <a:xfrm>
            <a:off x="2228045" y="0"/>
            <a:ext cx="7920507" cy="689578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73672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Oscillatory Circuit</a:t>
            </a:r>
            <a:endParaRPr lang="en-US" dirty="0"/>
          </a:p>
        </p:txBody>
      </p:sp>
      <p:sp>
        <p:nvSpPr>
          <p:cNvPr id="3" name="Content Placeholder 2"/>
          <p:cNvSpPr>
            <a:spLocks noGrp="1"/>
          </p:cNvSpPr>
          <p:nvPr>
            <p:ph idx="1"/>
          </p:nvPr>
        </p:nvSpPr>
        <p:spPr/>
        <p:txBody>
          <a:bodyPr/>
          <a:lstStyle/>
          <a:p>
            <a:r>
              <a:rPr lang="en-US" dirty="0">
                <a:effectLst/>
              </a:rPr>
              <a:t>Circuit containing inductance or capacitance, or both, and resistance, connected so that a voltage impulse will produce an output current which periodically reverses or oscillates</a:t>
            </a:r>
            <a:r>
              <a:rPr lang="en-US" dirty="0" smtClean="0">
                <a:effectLst/>
              </a:rPr>
              <a:t>.</a:t>
            </a:r>
          </a:p>
          <a:p>
            <a:endParaRPr lang="en-US" dirty="0" smtClean="0"/>
          </a:p>
          <a:p>
            <a:endParaRPr lang="en-US" dirty="0"/>
          </a:p>
        </p:txBody>
      </p:sp>
      <p:pic>
        <p:nvPicPr>
          <p:cNvPr id="5126" name="Picture 6" descr="https://img.tfd.com/ggse/8f/gsed_0001_0012_0_img29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603" y="4020344"/>
            <a:ext cx="3180053" cy="229553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58845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stability of an oscillator</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effectLst/>
              </a:rPr>
              <a:t>Even if an oscillator is set at an initial frequency, it cannot be maintained throughout. </a:t>
            </a:r>
            <a:endParaRPr lang="en-US" dirty="0" smtClean="0">
              <a:effectLst/>
            </a:endParaRPr>
          </a:p>
          <a:p>
            <a:r>
              <a:rPr lang="en-US" dirty="0" smtClean="0">
                <a:effectLst/>
              </a:rPr>
              <a:t>They </a:t>
            </a:r>
            <a:r>
              <a:rPr lang="en-US" dirty="0">
                <a:effectLst/>
              </a:rPr>
              <a:t>keep on changing either in a uniform way or sometimes erratically. </a:t>
            </a:r>
            <a:endParaRPr lang="en-US" dirty="0" smtClean="0">
              <a:effectLst/>
            </a:endParaRPr>
          </a:p>
          <a:p>
            <a:r>
              <a:rPr lang="en-US" dirty="0" smtClean="0">
                <a:effectLst/>
              </a:rPr>
              <a:t>The </a:t>
            </a:r>
            <a:r>
              <a:rPr lang="en-US" dirty="0">
                <a:effectLst/>
              </a:rPr>
              <a:t>term “frequency stability” is used to define the ability of the oscillator to maintain a single fixed frequency as long as possible over a time interval. </a:t>
            </a:r>
            <a:endParaRPr lang="en-US" dirty="0" smtClean="0">
              <a:effectLst/>
            </a:endParaRPr>
          </a:p>
          <a:p>
            <a:r>
              <a:rPr lang="en-US" dirty="0" smtClean="0">
                <a:effectLst/>
              </a:rPr>
              <a:t>These </a:t>
            </a:r>
            <a:r>
              <a:rPr lang="en-US" dirty="0">
                <a:effectLst/>
              </a:rPr>
              <a:t>deviations in frequency are caused due to variations in the values of circuit features (circuit components, transistor parameters, supply voltages, stray-capacitances, output load etc.) that determine the oscillator frequency.</a:t>
            </a: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45251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factors responsible for drift in oscillator frequency</a:t>
            </a:r>
            <a:endParaRPr lang="en-US" dirty="0"/>
          </a:p>
        </p:txBody>
      </p:sp>
      <p:sp>
        <p:nvSpPr>
          <p:cNvPr id="3" name="Content Placeholder 2"/>
          <p:cNvSpPr>
            <a:spLocks noGrp="1"/>
          </p:cNvSpPr>
          <p:nvPr>
            <p:ph idx="1"/>
          </p:nvPr>
        </p:nvSpPr>
        <p:spPr/>
        <p:txBody>
          <a:bodyPr>
            <a:normAutofit fontScale="92500" lnSpcReduction="20000"/>
          </a:bodyPr>
          <a:lstStyle/>
          <a:p>
            <a:pPr marL="0" indent="0" fontAlgn="base">
              <a:buNone/>
            </a:pPr>
            <a:r>
              <a:rPr lang="en-US" dirty="0" smtClean="0">
                <a:effectLst/>
              </a:rPr>
              <a:t>Other </a:t>
            </a:r>
            <a:r>
              <a:rPr lang="en-US" dirty="0">
                <a:effectLst/>
              </a:rPr>
              <a:t>factors responsible for drift in oscillator frequency</a:t>
            </a:r>
            <a:r>
              <a:rPr lang="en-US" dirty="0" smtClean="0">
                <a:effectLst/>
              </a:rPr>
              <a:t> are </a:t>
            </a:r>
            <a:r>
              <a:rPr lang="en-US" dirty="0">
                <a:effectLst/>
              </a:rPr>
              <a:t>given below.</a:t>
            </a:r>
          </a:p>
          <a:p>
            <a:pPr fontAlgn="base"/>
            <a:r>
              <a:rPr lang="en-US" dirty="0">
                <a:effectLst/>
              </a:rPr>
              <a:t>Operating point of active device – The effects of variations in inter-element capacitances can be neutralized by introducing a swamping capacitor across the offending elements (the introduced capacitor becomes the part of the tank circuit).</a:t>
            </a:r>
          </a:p>
          <a:p>
            <a:pPr fontAlgn="base"/>
            <a:r>
              <a:rPr lang="en-US" dirty="0">
                <a:effectLst/>
              </a:rPr>
              <a:t>Inter-element capacitances – If the operating point of the active device in the circuit is in the non-linear portion of its characteristics, there may be variations in the transistor parameters which, in turn, affects the oscillator frequency stability. So, the operating point, Q is carefully selected to work in the linear portion of the characteristics of the active device.</a:t>
            </a:r>
          </a:p>
          <a:p>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34972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fontAlgn="base"/>
            <a:r>
              <a:rPr lang="en-US" dirty="0">
                <a:effectLst/>
              </a:rPr>
              <a:t>Mechanical vibrations – Although the mechanical vibrations is not such a high frequency stability changing factor, they can be easily avoided by isolating the oscillator circuit from the source of mechanical vibrations.</a:t>
            </a:r>
          </a:p>
          <a:p>
            <a:pPr fontAlgn="base"/>
            <a:r>
              <a:rPr lang="en-US" dirty="0">
                <a:effectLst/>
              </a:rPr>
              <a:t>When the circuit operates for a long time, the heat starts to build up. As  a result, the values of the frequency determining components like resistors, inductors and capacitors change with temperature. Thus the transistor parameter values also tend to change. But, the change in the values of R,L, and C will be slow and thus the change in oscillator frequency will also be slow.</a:t>
            </a:r>
          </a:p>
          <a:p>
            <a:pPr fontAlgn="base"/>
            <a:r>
              <a:rPr lang="en-US" dirty="0">
                <a:effectLst/>
              </a:rPr>
              <a:t>The other major factor responsible for deviation in frequency is variations in power supply (operating voltage applied to the active device). However, this problem can be overcome by using regulated power supply. Any variation in load coupled to the tank circuit may cause a change in effective resist­ance of the circuit by transformer action which, in turn, causes the drift in frequency</a:t>
            </a:r>
          </a:p>
          <a:p>
            <a:endParaRPr lang="en-US" dirty="0"/>
          </a:p>
        </p:txBody>
      </p:sp>
      <p:sp>
        <p:nvSpPr>
          <p:cNvPr id="2" name="Footer Placeholder 1"/>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96052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Essentials of a feedback LC oscillator</a:t>
            </a:r>
          </a:p>
        </p:txBody>
      </p:sp>
      <p:pic>
        <p:nvPicPr>
          <p:cNvPr id="6146" name="Picture 2" descr="Essentials of LC oscilla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6225" y="2249488"/>
            <a:ext cx="6296376" cy="354171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2070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Oscillators:</a:t>
            </a:r>
            <a:endParaRPr lang="en-US" dirty="0"/>
          </a:p>
        </p:txBody>
      </p:sp>
      <p:sp>
        <p:nvSpPr>
          <p:cNvPr id="3" name="Content Placeholder 2"/>
          <p:cNvSpPr>
            <a:spLocks noGrp="1"/>
          </p:cNvSpPr>
          <p:nvPr>
            <p:ph idx="1"/>
          </p:nvPr>
        </p:nvSpPr>
        <p:spPr/>
        <p:txBody>
          <a:bodyPr/>
          <a:lstStyle/>
          <a:p>
            <a:r>
              <a:rPr lang="en-US" dirty="0" smtClean="0"/>
              <a:t>3.1 Introduction and Classification of oscillators 3.2 Damped and undamped oscillators 3.3 The oscillatory circuit 3.4 Frequency stability of an oscillator 3.5 Essentials of a feedback LC oscillator 3.6 Tuned base oscillator. </a:t>
            </a: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060544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1800" dirty="0">
                <a:effectLst/>
              </a:rPr>
              <a:t>Fig  shows the block diagram of an oscillator. Its essential components are (</a:t>
            </a:r>
            <a:r>
              <a:rPr lang="en-US" sz="1800" dirty="0" err="1">
                <a:effectLst/>
              </a:rPr>
              <a:t>i</a:t>
            </a:r>
            <a:r>
              <a:rPr lang="en-US" sz="1800" dirty="0">
                <a:effectLst/>
              </a:rPr>
              <a:t>) tank circuit, (ii) amplifier and (iii) feedback circuit.</a:t>
            </a:r>
          </a:p>
          <a:p>
            <a:pPr marL="0" indent="0">
              <a:buNone/>
            </a:pPr>
            <a:r>
              <a:rPr lang="en-US" sz="1800" dirty="0">
                <a:effectLst/>
              </a:rPr>
              <a:t>(</a:t>
            </a:r>
            <a:r>
              <a:rPr lang="en-US" sz="1800" dirty="0" err="1">
                <a:effectLst/>
              </a:rPr>
              <a:t>i</a:t>
            </a:r>
            <a:r>
              <a:rPr lang="en-US" sz="1800" dirty="0">
                <a:effectLst/>
              </a:rPr>
              <a:t>) Tank circuit : It consists </a:t>
            </a:r>
            <a:r>
              <a:rPr lang="en-US" sz="1800" dirty="0" smtClean="0">
                <a:effectLst/>
              </a:rPr>
              <a:t>of inductanc</a:t>
            </a:r>
            <a:r>
              <a:rPr lang="en-US" sz="1800" dirty="0">
                <a:effectLst/>
              </a:rPr>
              <a:t>e coil (L) connected in parallel with capacitor (C). The</a:t>
            </a:r>
          </a:p>
          <a:p>
            <a:pPr marL="0" indent="0">
              <a:buNone/>
            </a:pPr>
            <a:r>
              <a:rPr lang="en-US" sz="1800" dirty="0">
                <a:effectLst/>
              </a:rPr>
              <a:t>frequency of oscillations in the circuit depends upon the values of inductance coil and capacitance of the capacitor</a:t>
            </a:r>
            <a:r>
              <a:rPr lang="en-US" sz="1800" dirty="0" smtClean="0">
                <a:effectLst/>
              </a:rPr>
              <a:t>.</a:t>
            </a:r>
            <a:endParaRPr lang="en-US" sz="1800" dirty="0">
              <a:effectLst/>
            </a:endParaRPr>
          </a:p>
          <a:p>
            <a:pPr marL="0" indent="0">
              <a:buNone/>
            </a:pPr>
            <a:r>
              <a:rPr lang="en-US" sz="1800" dirty="0">
                <a:effectLst/>
              </a:rPr>
              <a:t>(ii) </a:t>
            </a:r>
            <a:r>
              <a:rPr lang="en-US" sz="1800" dirty="0" smtClean="0">
                <a:effectLst/>
              </a:rPr>
              <a:t>Amplifier </a:t>
            </a:r>
            <a:r>
              <a:rPr lang="en-US" sz="1800" dirty="0">
                <a:effectLst/>
              </a:rPr>
              <a:t>: The transistor amplifier receives </a:t>
            </a:r>
            <a:r>
              <a:rPr lang="en-US" sz="1800" dirty="0" err="1">
                <a:effectLst/>
              </a:rPr>
              <a:t>d.c.</a:t>
            </a:r>
            <a:r>
              <a:rPr lang="en-US" sz="1800" dirty="0">
                <a:effectLst/>
              </a:rPr>
              <a:t> power from the battery and changes it into </a:t>
            </a:r>
            <a:r>
              <a:rPr lang="en-US" sz="1800" dirty="0" err="1">
                <a:effectLst/>
              </a:rPr>
              <a:t>a.c</a:t>
            </a:r>
            <a:r>
              <a:rPr lang="en-US" sz="1800" dirty="0">
                <a:effectLst/>
              </a:rPr>
              <a:t>. power for supplying to the tank circuit</a:t>
            </a:r>
            <a:r>
              <a:rPr lang="en-US" sz="1800" dirty="0" smtClean="0">
                <a:effectLst/>
              </a:rPr>
              <a:t>.</a:t>
            </a:r>
            <a:endParaRPr lang="en-US" sz="1800" dirty="0">
              <a:effectLst/>
            </a:endParaRPr>
          </a:p>
          <a:p>
            <a:pPr marL="0" indent="0">
              <a:buNone/>
            </a:pPr>
            <a:r>
              <a:rPr lang="en-US" sz="1800" dirty="0">
                <a:effectLst/>
              </a:rPr>
              <a:t>(</a:t>
            </a:r>
            <a:r>
              <a:rPr lang="en-US" sz="1800" dirty="0" smtClean="0">
                <a:effectLst/>
              </a:rPr>
              <a:t>iii) Feedback </a:t>
            </a:r>
            <a:r>
              <a:rPr lang="en-US" sz="1800" dirty="0">
                <a:effectLst/>
              </a:rPr>
              <a:t>circuit : It provides positive feedback (i.e.) this circuit transfers a part of output energy to LC circuit in proper phase, to maintain the oscillations.</a:t>
            </a:r>
          </a:p>
        </p:txBody>
      </p:sp>
      <p:sp>
        <p:nvSpPr>
          <p:cNvPr id="2" name="Footer Placeholder 1"/>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624308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OSCILLATOR BLOCK DIAGRAM </a:t>
            </a:r>
            <a:endParaRPr lang="en-US" dirty="0"/>
          </a:p>
        </p:txBody>
      </p:sp>
      <p:pic>
        <p:nvPicPr>
          <p:cNvPr id="9218" name="Picture 2" descr="http://img.brainkart.com/extra/a1Nth6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8958" y="3225006"/>
            <a:ext cx="4411305" cy="323108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96347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a:t>A transistor can work as an LC oscillator to produce undamped oscillations of any desired frequency, if tank and feedback circuits are properly connected to it. There are different LC oscillators used in electronic circuits, of which, the working principle of </a:t>
            </a:r>
            <a:r>
              <a:rPr lang="en-US" dirty="0" err="1"/>
              <a:t>Colpitt's</a:t>
            </a:r>
            <a:r>
              <a:rPr lang="en-US" dirty="0"/>
              <a:t> oscillator is discussed here.</a:t>
            </a:r>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018687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tuned </a:t>
            </a:r>
            <a:r>
              <a:rPr lang="en-US" dirty="0">
                <a:effectLst/>
              </a:rPr>
              <a:t>base </a:t>
            </a:r>
            <a:r>
              <a:rPr lang="en-US" dirty="0" smtClean="0">
                <a:effectLst/>
              </a:rPr>
              <a:t>oscillator</a:t>
            </a:r>
            <a:endParaRPr lang="en-US" dirty="0"/>
          </a:p>
        </p:txBody>
      </p:sp>
      <p:sp>
        <p:nvSpPr>
          <p:cNvPr id="3" name="Content Placeholder 2"/>
          <p:cNvSpPr>
            <a:spLocks noGrp="1"/>
          </p:cNvSpPr>
          <p:nvPr>
            <p:ph idx="1"/>
          </p:nvPr>
        </p:nvSpPr>
        <p:spPr/>
        <p:txBody>
          <a:bodyPr/>
          <a:lstStyle/>
          <a:p>
            <a:r>
              <a:rPr lang="en-US" b="1" dirty="0" smtClean="0">
                <a:effectLst/>
              </a:rPr>
              <a:t>Tune </a:t>
            </a:r>
            <a:r>
              <a:rPr lang="en-US" b="1" dirty="0">
                <a:effectLst/>
              </a:rPr>
              <a:t>base oscillator</a:t>
            </a:r>
            <a:r>
              <a:rPr lang="en-US" dirty="0">
                <a:effectLst/>
              </a:rPr>
              <a:t> is another type of transistor based LC </a:t>
            </a:r>
            <a:r>
              <a:rPr lang="en-US" b="1" dirty="0">
                <a:effectLst/>
              </a:rPr>
              <a:t>oscillator</a:t>
            </a:r>
            <a:r>
              <a:rPr lang="en-US" dirty="0">
                <a:effectLst/>
              </a:rPr>
              <a:t> where the </a:t>
            </a:r>
            <a:r>
              <a:rPr lang="en-US" b="1" dirty="0">
                <a:effectLst/>
              </a:rPr>
              <a:t>tuned</a:t>
            </a:r>
            <a:r>
              <a:rPr lang="en-US" dirty="0">
                <a:effectLst/>
              </a:rPr>
              <a:t> circuit (tank circuit) is placed between the </a:t>
            </a:r>
            <a:r>
              <a:rPr lang="en-US" b="1" dirty="0">
                <a:effectLst/>
              </a:rPr>
              <a:t>base</a:t>
            </a:r>
            <a:r>
              <a:rPr lang="en-US" dirty="0">
                <a:effectLst/>
              </a:rPr>
              <a:t> and ground of the transistor. The </a:t>
            </a:r>
            <a:r>
              <a:rPr lang="en-US" b="1" dirty="0">
                <a:effectLst/>
              </a:rPr>
              <a:t>tuned base oscillator</a:t>
            </a:r>
            <a:r>
              <a:rPr lang="en-US" dirty="0">
                <a:effectLst/>
              </a:rPr>
              <a:t> is also called “Armstrong </a:t>
            </a:r>
            <a:r>
              <a:rPr lang="en-US" b="1" dirty="0">
                <a:effectLst/>
              </a:rPr>
              <a:t>oscillator</a:t>
            </a:r>
            <a:r>
              <a:rPr lang="en-US" dirty="0">
                <a:effectLst/>
              </a:rPr>
              <a:t>” after the name of its inventor.</a:t>
            </a:r>
          </a:p>
          <a:p>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5612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basic </a:t>
            </a:r>
            <a:r>
              <a:rPr lang="en-US" dirty="0">
                <a:effectLst/>
              </a:rPr>
              <a:t>principle of </a:t>
            </a:r>
            <a:r>
              <a:rPr lang="en-US" dirty="0" smtClean="0">
                <a:effectLst/>
              </a:rPr>
              <a:t>oscillator</a:t>
            </a:r>
            <a:endParaRPr lang="en-US" dirty="0"/>
          </a:p>
        </p:txBody>
      </p:sp>
      <p:sp>
        <p:nvSpPr>
          <p:cNvPr id="3" name="Content Placeholder 2"/>
          <p:cNvSpPr>
            <a:spLocks noGrp="1"/>
          </p:cNvSpPr>
          <p:nvPr>
            <p:ph idx="1"/>
          </p:nvPr>
        </p:nvSpPr>
        <p:spPr/>
        <p:txBody>
          <a:bodyPr/>
          <a:lstStyle/>
          <a:p>
            <a:r>
              <a:rPr lang="en-US" dirty="0" smtClean="0">
                <a:effectLst/>
              </a:rPr>
              <a:t>There </a:t>
            </a:r>
            <a:r>
              <a:rPr lang="en-US" dirty="0">
                <a:effectLst/>
              </a:rPr>
              <a:t>are many types of electronic </a:t>
            </a:r>
            <a:r>
              <a:rPr lang="en-US" b="1" dirty="0">
                <a:effectLst/>
              </a:rPr>
              <a:t>oscillators</a:t>
            </a:r>
            <a:r>
              <a:rPr lang="en-US" dirty="0">
                <a:effectLst/>
              </a:rPr>
              <a:t>, but they all operate according to the same </a:t>
            </a:r>
            <a:r>
              <a:rPr lang="en-US" b="1" dirty="0">
                <a:effectLst/>
              </a:rPr>
              <a:t>basic principle</a:t>
            </a:r>
            <a:r>
              <a:rPr lang="en-US" dirty="0">
                <a:effectLst/>
              </a:rPr>
              <a:t>: an </a:t>
            </a:r>
            <a:r>
              <a:rPr lang="en-US" b="1" dirty="0">
                <a:effectLst/>
              </a:rPr>
              <a:t>oscillator</a:t>
            </a:r>
            <a:r>
              <a:rPr lang="en-US" dirty="0">
                <a:effectLst/>
              </a:rPr>
              <a:t> always employs a sensitive amplifier whose output is fed back to the input in phase</a:t>
            </a:r>
            <a:r>
              <a:rPr lang="en-US">
                <a:effectLst/>
              </a:rPr>
              <a:t>. </a:t>
            </a:r>
            <a:endParaRPr lang="en-US" smtClean="0">
              <a:effectLst/>
            </a:endParaRPr>
          </a:p>
          <a:p>
            <a:r>
              <a:rPr lang="en-US" smtClean="0">
                <a:effectLst/>
              </a:rPr>
              <a:t>Thus</a:t>
            </a:r>
            <a:r>
              <a:rPr lang="en-US" dirty="0">
                <a:effectLst/>
              </a:rPr>
              <a:t>, the signal regenerates and sustains itself. This is known as positive feedback.</a:t>
            </a:r>
          </a:p>
          <a:p>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664511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6000" dirty="0" smtClean="0"/>
              <a:t>Thank you!!</a:t>
            </a:r>
          </a:p>
          <a:p>
            <a:pPr marL="0" indent="0" algn="ctr">
              <a:buNone/>
            </a:pPr>
            <a:r>
              <a:rPr lang="en-US" sz="6000" dirty="0" smtClean="0"/>
              <a:t>END</a:t>
            </a:r>
            <a:endParaRPr lang="en-US" sz="6000" dirty="0"/>
          </a:p>
        </p:txBody>
      </p:sp>
      <p:sp>
        <p:nvSpPr>
          <p:cNvPr id="4" name="Smiley Face 3"/>
          <p:cNvSpPr/>
          <p:nvPr/>
        </p:nvSpPr>
        <p:spPr>
          <a:xfrm>
            <a:off x="7006107" y="4417454"/>
            <a:ext cx="463639" cy="47651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1178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Oscillators</a:t>
            </a:r>
            <a:endParaRPr lang="en-US" dirty="0"/>
          </a:p>
        </p:txBody>
      </p:sp>
      <p:sp>
        <p:nvSpPr>
          <p:cNvPr id="3" name="Content Placeholder 2"/>
          <p:cNvSpPr>
            <a:spLocks noGrp="1"/>
          </p:cNvSpPr>
          <p:nvPr>
            <p:ph idx="1"/>
          </p:nvPr>
        </p:nvSpPr>
        <p:spPr>
          <a:xfrm>
            <a:off x="1141412" y="1667436"/>
            <a:ext cx="10651659" cy="4854388"/>
          </a:xfrm>
        </p:spPr>
        <p:txBody>
          <a:bodyPr>
            <a:normAutofit fontScale="92500" lnSpcReduction="10000"/>
          </a:bodyPr>
          <a:lstStyle/>
          <a:p>
            <a:r>
              <a:rPr lang="en-US" b="1" dirty="0">
                <a:effectLst/>
              </a:rPr>
              <a:t>Oscillators </a:t>
            </a:r>
            <a:r>
              <a:rPr lang="en-US" dirty="0">
                <a:effectLst/>
              </a:rPr>
              <a:t> designed to produce a high-power AC output from a DC supply are usually called inverters. There are two main </a:t>
            </a:r>
            <a:r>
              <a:rPr lang="en-US" b="1" dirty="0">
                <a:effectLst/>
              </a:rPr>
              <a:t>types</a:t>
            </a:r>
            <a:r>
              <a:rPr lang="en-US" dirty="0">
                <a:effectLst/>
              </a:rPr>
              <a:t> of electronic </a:t>
            </a:r>
            <a:r>
              <a:rPr lang="en-US" b="1" dirty="0">
                <a:effectLst/>
              </a:rPr>
              <a:t>oscillator</a:t>
            </a:r>
            <a:r>
              <a:rPr lang="en-US" dirty="0">
                <a:effectLst/>
              </a:rPr>
              <a:t> – the linear or harmonic </a:t>
            </a:r>
            <a:r>
              <a:rPr lang="en-US" b="1" dirty="0">
                <a:effectLst/>
              </a:rPr>
              <a:t>oscillator</a:t>
            </a:r>
            <a:r>
              <a:rPr lang="en-US" dirty="0">
                <a:effectLst/>
              </a:rPr>
              <a:t> and the nonlinear or relaxation </a:t>
            </a:r>
            <a:r>
              <a:rPr lang="en-US" b="1" dirty="0">
                <a:effectLst/>
              </a:rPr>
              <a:t>oscillator</a:t>
            </a:r>
            <a:r>
              <a:rPr lang="en-US" dirty="0" smtClean="0">
                <a:effectLst/>
              </a:rPr>
              <a:t>.</a:t>
            </a:r>
          </a:p>
          <a:p>
            <a:pPr marL="0" indent="0">
              <a:buNone/>
            </a:pPr>
            <a:r>
              <a:rPr lang="en-US" dirty="0" smtClean="0">
                <a:effectLst/>
              </a:rPr>
              <a:t>					Or </a:t>
            </a:r>
          </a:p>
          <a:p>
            <a:r>
              <a:rPr lang="en-US" dirty="0">
                <a:effectLst/>
              </a:rPr>
              <a:t> An </a:t>
            </a:r>
            <a:r>
              <a:rPr lang="en-US" b="1" dirty="0">
                <a:effectLst/>
              </a:rPr>
              <a:t>electronic oscillator</a:t>
            </a:r>
            <a:r>
              <a:rPr lang="en-US" dirty="0">
                <a:effectLst/>
              </a:rPr>
              <a:t> is an electronic circuit that produces a repetitive, oscillating electronic signal, often a sine wave or a square wave</a:t>
            </a:r>
            <a:r>
              <a:rPr lang="en-US" dirty="0" smtClean="0">
                <a:effectLst/>
              </a:rPr>
              <a:t>.</a:t>
            </a:r>
          </a:p>
          <a:p>
            <a:r>
              <a:rPr lang="en-US" b="1" dirty="0" smtClean="0">
                <a:effectLst/>
              </a:rPr>
              <a:t>Oscillators</a:t>
            </a:r>
            <a:r>
              <a:rPr lang="en-US" b="1" dirty="0">
                <a:effectLst/>
              </a:rPr>
              <a:t> </a:t>
            </a:r>
            <a:r>
              <a:rPr lang="en-US" dirty="0">
                <a:effectLst/>
              </a:rPr>
              <a:t>convert direct current (DC) from a power supply to an alternating current signal</a:t>
            </a:r>
            <a:r>
              <a:rPr lang="en-US" dirty="0" smtClean="0">
                <a:effectLst/>
              </a:rPr>
              <a:t>.</a:t>
            </a:r>
          </a:p>
          <a:p>
            <a:r>
              <a:rPr lang="en-US" dirty="0" smtClean="0">
                <a:effectLst/>
              </a:rPr>
              <a:t>They </a:t>
            </a:r>
            <a:r>
              <a:rPr lang="en-US" dirty="0">
                <a:effectLst/>
              </a:rPr>
              <a:t>are widely used in many electronic devices</a:t>
            </a:r>
            <a:r>
              <a:rPr lang="en-US" dirty="0" smtClean="0">
                <a:effectLst/>
              </a:rPr>
              <a:t>.</a:t>
            </a:r>
          </a:p>
          <a:p>
            <a:r>
              <a:rPr lang="en-US" dirty="0" smtClean="0">
                <a:effectLst/>
              </a:rPr>
              <a:t>Common </a:t>
            </a:r>
            <a:r>
              <a:rPr lang="en-US" dirty="0">
                <a:effectLst/>
              </a:rPr>
              <a:t>examples of signals generated by oscillators include signals broadcast by radio and television transmitters, clock signals that regulate computers and quartz clocks, and the sounds produced by electronic beepers and video games.</a:t>
            </a: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62100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effectLst/>
              </a:rPr>
              <a:t>Any circuit which is used to generate </a:t>
            </a:r>
            <a:r>
              <a:rPr lang="en-US" dirty="0" err="1">
                <a:effectLst/>
              </a:rPr>
              <a:t>a.c</a:t>
            </a:r>
            <a:r>
              <a:rPr lang="en-US" dirty="0">
                <a:effectLst/>
              </a:rPr>
              <a:t>. voltage without </a:t>
            </a:r>
            <a:r>
              <a:rPr lang="en-US" dirty="0" err="1">
                <a:effectLst/>
              </a:rPr>
              <a:t>a.c</a:t>
            </a:r>
            <a:r>
              <a:rPr lang="en-US" dirty="0">
                <a:effectLst/>
              </a:rPr>
              <a:t>. the input signal is called an oscillator</a:t>
            </a:r>
            <a:r>
              <a:rPr lang="en-US" dirty="0" smtClean="0">
                <a:effectLst/>
              </a:rPr>
              <a:t>.</a:t>
            </a:r>
          </a:p>
          <a:p>
            <a:r>
              <a:rPr lang="en-US" dirty="0" smtClean="0">
                <a:effectLst/>
              </a:rPr>
              <a:t>To </a:t>
            </a:r>
            <a:r>
              <a:rPr lang="en-US" dirty="0">
                <a:effectLst/>
              </a:rPr>
              <a:t>generate </a:t>
            </a:r>
            <a:r>
              <a:rPr lang="en-US" dirty="0" err="1">
                <a:effectLst/>
              </a:rPr>
              <a:t>a.c</a:t>
            </a:r>
            <a:r>
              <a:rPr lang="en-US" dirty="0">
                <a:effectLst/>
              </a:rPr>
              <a:t>. voltage .the circuit is supplied energy from a </a:t>
            </a:r>
            <a:r>
              <a:rPr lang="en-US" dirty="0" err="1">
                <a:effectLst/>
              </a:rPr>
              <a:t>d.c.</a:t>
            </a:r>
            <a:r>
              <a:rPr lang="en-US" dirty="0">
                <a:effectLst/>
              </a:rPr>
              <a:t> source</a:t>
            </a:r>
            <a:r>
              <a:rPr lang="en-US" dirty="0" smtClean="0">
                <a:effectLst/>
              </a:rPr>
              <a:t>.</a:t>
            </a:r>
          </a:p>
          <a:p>
            <a:r>
              <a:rPr lang="en-US" dirty="0" smtClean="0">
                <a:effectLst/>
              </a:rPr>
              <a:t>If </a:t>
            </a:r>
            <a:r>
              <a:rPr lang="en-US" dirty="0">
                <a:effectLst/>
              </a:rPr>
              <a:t>the output voltage is a sine wave function of time, the oscillator is called a "sinusoidal" or "Harmonic" oscillator</a:t>
            </a:r>
            <a:r>
              <a:rPr lang="en-US" dirty="0" smtClean="0">
                <a:effectLst/>
              </a:rPr>
              <a:t>.</a:t>
            </a:r>
          </a:p>
          <a:p>
            <a:r>
              <a:rPr lang="en-US" dirty="0" smtClean="0">
                <a:effectLst/>
              </a:rPr>
              <a:t>Positive </a:t>
            </a:r>
            <a:r>
              <a:rPr lang="en-US" dirty="0">
                <a:effectLst/>
              </a:rPr>
              <a:t>feedback and negative resistance </a:t>
            </a:r>
            <a:r>
              <a:rPr lang="en-US" b="1" dirty="0">
                <a:effectLst/>
              </a:rPr>
              <a:t>oscillators</a:t>
            </a:r>
            <a:r>
              <a:rPr lang="en-US" dirty="0">
                <a:effectLst/>
              </a:rPr>
              <a:t> belong to this category</a:t>
            </a:r>
            <a:r>
              <a:rPr lang="en-US" dirty="0" smtClean="0">
                <a:effectLst/>
              </a:rPr>
              <a:t>.</a:t>
            </a:r>
          </a:p>
          <a:p>
            <a:r>
              <a:rPr lang="en-US" dirty="0" smtClean="0">
                <a:effectLst/>
              </a:rPr>
              <a:t>There </a:t>
            </a:r>
            <a:r>
              <a:rPr lang="en-US" dirty="0">
                <a:effectLst/>
              </a:rPr>
              <a:t>is another category of </a:t>
            </a:r>
            <a:r>
              <a:rPr lang="en-US" i="1" dirty="0">
                <a:effectLst/>
              </a:rPr>
              <a:t>oscillators</a:t>
            </a:r>
            <a:r>
              <a:rPr lang="en-US" dirty="0">
                <a:effectLst/>
              </a:rPr>
              <a:t> which generate non-sinusoidal waveforms such as square, rectangular, triangular or </a:t>
            </a:r>
            <a:r>
              <a:rPr lang="en-US" dirty="0" err="1">
                <a:effectLst/>
              </a:rPr>
              <a:t>sawtooth</a:t>
            </a:r>
            <a:r>
              <a:rPr lang="en-US" dirty="0">
                <a:effectLst/>
              </a:rPr>
              <a:t> waves. </a:t>
            </a:r>
            <a:endParaRPr lang="en-US" dirty="0"/>
          </a:p>
        </p:txBody>
      </p:sp>
      <p:sp>
        <p:nvSpPr>
          <p:cNvPr id="2" name="Footer Placeholder 1"/>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3762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Oscillators Classification:</a:t>
            </a:r>
            <a:br>
              <a:rPr lang="en-US" b="1" dirty="0">
                <a:effectLst/>
              </a:rPr>
            </a:br>
            <a:endParaRPr lang="en-US" dirty="0"/>
          </a:p>
        </p:txBody>
      </p:sp>
      <p:sp>
        <p:nvSpPr>
          <p:cNvPr id="3" name="Content Placeholder 2"/>
          <p:cNvSpPr>
            <a:spLocks noGrp="1"/>
          </p:cNvSpPr>
          <p:nvPr>
            <p:ph idx="1"/>
          </p:nvPr>
        </p:nvSpPr>
        <p:spPr/>
        <p:txBody>
          <a:bodyPr>
            <a:normAutofit/>
          </a:bodyPr>
          <a:lstStyle/>
          <a:p>
            <a:pPr marL="0" indent="0">
              <a:buNone/>
            </a:pPr>
            <a:r>
              <a:rPr lang="en-US" dirty="0"/>
              <a:t>Oscillators are classified in the following different ways.</a:t>
            </a:r>
          </a:p>
          <a:p>
            <a:endParaRPr lang="en-US" dirty="0"/>
          </a:p>
          <a:p>
            <a:pPr marL="0" indent="0">
              <a:buNone/>
            </a:pPr>
            <a:r>
              <a:rPr lang="en-US" dirty="0"/>
              <a:t>1.According to the waveforms generated:</a:t>
            </a:r>
          </a:p>
          <a:p>
            <a:pPr marL="0" indent="0">
              <a:buNone/>
            </a:pPr>
            <a:r>
              <a:rPr lang="en-US" dirty="0"/>
              <a:t>   (a) Sinusoidal oscillator </a:t>
            </a:r>
          </a:p>
          <a:p>
            <a:pPr marL="0" indent="0">
              <a:buNone/>
            </a:pPr>
            <a:r>
              <a:rPr lang="en-US" dirty="0"/>
              <a:t>   (b) Relaxation oscillator</a:t>
            </a:r>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279560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Sinusoidal oscillator</a:t>
            </a:r>
          </a:p>
        </p:txBody>
      </p:sp>
      <p:sp>
        <p:nvSpPr>
          <p:cNvPr id="3" name="Content Placeholder 2"/>
          <p:cNvSpPr>
            <a:spLocks noGrp="1"/>
          </p:cNvSpPr>
          <p:nvPr>
            <p:ph idx="1"/>
          </p:nvPr>
        </p:nvSpPr>
        <p:spPr/>
        <p:txBody>
          <a:bodyPr/>
          <a:lstStyle/>
          <a:p>
            <a:r>
              <a:rPr lang="en-US" dirty="0"/>
              <a:t>Sinusoidal oscillator generates sinusoidal voltage or currents as shown in fig. below</a:t>
            </a:r>
            <a:r>
              <a:rPr lang="en-US" dirty="0" smtClean="0"/>
              <a:t>.</a:t>
            </a:r>
          </a:p>
          <a:p>
            <a:endParaRPr lang="en-US" dirty="0"/>
          </a:p>
        </p:txBody>
      </p:sp>
      <p:pic>
        <p:nvPicPr>
          <p:cNvPr id="5" name="Picture 4"/>
          <p:cNvPicPr>
            <a:picLocks noChangeAspect="1"/>
          </p:cNvPicPr>
          <p:nvPr/>
        </p:nvPicPr>
        <p:blipFill rotWithShape="1">
          <a:blip r:embed="rId2"/>
          <a:srcRect b="9486"/>
          <a:stretch/>
        </p:blipFill>
        <p:spPr>
          <a:xfrm>
            <a:off x="4782891" y="3666790"/>
            <a:ext cx="3575497" cy="2605222"/>
          </a:xfrm>
          <a:prstGeom prst="rect">
            <a:avLst/>
          </a:prstGeom>
        </p:spPr>
      </p:pic>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19934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effectLst/>
              </a:rPr>
              <a:t>Relaxation oscillator</a:t>
            </a:r>
            <a:endParaRPr lang="en-US" dirty="0"/>
          </a:p>
        </p:txBody>
      </p:sp>
      <p:sp>
        <p:nvSpPr>
          <p:cNvPr id="3" name="Content Placeholder 2"/>
          <p:cNvSpPr>
            <a:spLocks noGrp="1"/>
          </p:cNvSpPr>
          <p:nvPr>
            <p:ph idx="1"/>
          </p:nvPr>
        </p:nvSpPr>
        <p:spPr/>
        <p:txBody>
          <a:bodyPr/>
          <a:lstStyle/>
          <a:p>
            <a:r>
              <a:rPr lang="en-US" b="1" i="1" dirty="0">
                <a:effectLst/>
              </a:rPr>
              <a:t>Relaxation oscillator </a:t>
            </a:r>
            <a:r>
              <a:rPr lang="en-US" i="1" dirty="0">
                <a:effectLst/>
              </a:rPr>
              <a:t> </a:t>
            </a:r>
            <a:r>
              <a:rPr lang="en-US" dirty="0">
                <a:effectLst/>
              </a:rPr>
              <a:t>generates voltages or currents which vary abruptly one or more times in a </a:t>
            </a:r>
            <a:r>
              <a:rPr lang="en-US" dirty="0" smtClean="0">
                <a:effectLst/>
              </a:rPr>
              <a:t>cycle </a:t>
            </a:r>
            <a:r>
              <a:rPr lang="en-US" dirty="0">
                <a:effectLst/>
              </a:rPr>
              <a:t>of oscillation as shown in fig. </a:t>
            </a:r>
            <a:r>
              <a:rPr lang="en-US" dirty="0" smtClean="0">
                <a:effectLst/>
              </a:rPr>
              <a:t>below</a:t>
            </a:r>
          </a:p>
          <a:p>
            <a:endParaRPr lang="en-US" dirty="0"/>
          </a:p>
        </p:txBody>
      </p:sp>
      <p:pic>
        <p:nvPicPr>
          <p:cNvPr id="6" name="Picture 5"/>
          <p:cNvPicPr>
            <a:picLocks noChangeAspect="1"/>
          </p:cNvPicPr>
          <p:nvPr/>
        </p:nvPicPr>
        <p:blipFill rotWithShape="1">
          <a:blip r:embed="rId2"/>
          <a:srcRect l="22500" t="29473" r="53204" b="36144"/>
          <a:stretch/>
        </p:blipFill>
        <p:spPr>
          <a:xfrm>
            <a:off x="888643" y="3586766"/>
            <a:ext cx="2962141" cy="2356834"/>
          </a:xfrm>
          <a:prstGeom prst="rect">
            <a:avLst/>
          </a:prstGeom>
        </p:spPr>
      </p:pic>
      <p:pic>
        <p:nvPicPr>
          <p:cNvPr id="7" name="Picture 6"/>
          <p:cNvPicPr>
            <a:picLocks noChangeAspect="1"/>
          </p:cNvPicPr>
          <p:nvPr/>
        </p:nvPicPr>
        <p:blipFill rotWithShape="1">
          <a:blip r:embed="rId2"/>
          <a:srcRect l="25352" t="65360" r="49613" b="17918"/>
          <a:stretch/>
        </p:blipFill>
        <p:spPr>
          <a:xfrm>
            <a:off x="4971245" y="4020344"/>
            <a:ext cx="3052293" cy="1146220"/>
          </a:xfrm>
          <a:prstGeom prst="rect">
            <a:avLst/>
          </a:prstGeom>
        </p:spPr>
      </p:pic>
      <p:pic>
        <p:nvPicPr>
          <p:cNvPr id="8" name="Picture 7"/>
          <p:cNvPicPr>
            <a:picLocks noChangeAspect="1"/>
          </p:cNvPicPr>
          <p:nvPr/>
        </p:nvPicPr>
        <p:blipFill rotWithShape="1">
          <a:blip r:embed="rId3"/>
          <a:srcRect l="20810" t="38680" r="51514" b="38962"/>
          <a:stretch/>
        </p:blipFill>
        <p:spPr>
          <a:xfrm>
            <a:off x="8422783" y="3827161"/>
            <a:ext cx="3374265" cy="1532586"/>
          </a:xfrm>
          <a:prstGeom prst="rect">
            <a:avLst/>
          </a:prstGeom>
        </p:spPr>
      </p:pic>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409795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According to the fundamental mechanisms involved :</a:t>
            </a:r>
            <a:br>
              <a:rPr lang="en-US" dirty="0">
                <a:effectLst/>
              </a:rPr>
            </a:br>
            <a:endParaRPr lang="en-US" dirty="0"/>
          </a:p>
        </p:txBody>
      </p:sp>
      <p:sp>
        <p:nvSpPr>
          <p:cNvPr id="3" name="Content Placeholder 2"/>
          <p:cNvSpPr>
            <a:spLocks noGrp="1"/>
          </p:cNvSpPr>
          <p:nvPr>
            <p:ph idx="1"/>
          </p:nvPr>
        </p:nvSpPr>
        <p:spPr/>
        <p:txBody>
          <a:bodyPr>
            <a:normAutofit/>
          </a:bodyPr>
          <a:lstStyle/>
          <a:p>
            <a:pPr marL="0" indent="0" fontAlgn="base">
              <a:buNone/>
            </a:pPr>
            <a:r>
              <a:rPr lang="en-US" dirty="0" smtClean="0">
                <a:effectLst/>
              </a:rPr>
              <a:t> </a:t>
            </a:r>
            <a:r>
              <a:rPr lang="en-US" dirty="0">
                <a:effectLst/>
              </a:rPr>
              <a:t> (a) </a:t>
            </a:r>
            <a:r>
              <a:rPr lang="en-US" b="1" dirty="0">
                <a:effectLst/>
              </a:rPr>
              <a:t>Negative resistance oscillators</a:t>
            </a:r>
            <a:endParaRPr lang="en-US" dirty="0">
              <a:effectLst/>
            </a:endParaRPr>
          </a:p>
          <a:p>
            <a:pPr marL="0" indent="0" fontAlgn="base">
              <a:buNone/>
            </a:pPr>
            <a:r>
              <a:rPr lang="en-US" dirty="0">
                <a:effectLst/>
              </a:rPr>
              <a:t>   (b) </a:t>
            </a:r>
            <a:r>
              <a:rPr lang="en-US" b="1" dirty="0">
                <a:effectLst/>
              </a:rPr>
              <a:t>Feedback </a:t>
            </a:r>
            <a:r>
              <a:rPr lang="en-US" b="1" dirty="0" smtClean="0">
                <a:effectLst/>
              </a:rPr>
              <a:t>oscillators</a:t>
            </a:r>
            <a:r>
              <a:rPr lang="en-US" dirty="0">
                <a:effectLst/>
              </a:rPr>
              <a:t/>
            </a:r>
            <a:br>
              <a:rPr lang="en-US" dirty="0">
                <a:effectLst/>
              </a:rPr>
            </a:br>
            <a:endParaRPr lang="en-US" dirty="0">
              <a:effectLst/>
            </a:endParaRPr>
          </a:p>
          <a:p>
            <a:pPr marL="0" indent="0" fontAlgn="base">
              <a:buNone/>
            </a:pPr>
            <a:endParaRPr lang="en-US" dirty="0"/>
          </a:p>
        </p:txBody>
      </p:sp>
      <p:sp>
        <p:nvSpPr>
          <p:cNvPr id="4" name="Footer Placeholder 3"/>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150770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fontAlgn="base">
              <a:buNone/>
            </a:pPr>
            <a:r>
              <a:rPr lang="en-US" b="1" i="1" dirty="0">
                <a:effectLst/>
              </a:rPr>
              <a:t>Negative resistance oscillators </a:t>
            </a:r>
            <a:r>
              <a:rPr lang="en-US" b="1" dirty="0">
                <a:effectLst/>
              </a:rPr>
              <a:t> </a:t>
            </a:r>
            <a:endParaRPr lang="en-US" b="1" dirty="0" smtClean="0">
              <a:effectLst/>
            </a:endParaRPr>
          </a:p>
          <a:p>
            <a:pPr marL="0" indent="0" fontAlgn="base">
              <a:buNone/>
            </a:pPr>
            <a:r>
              <a:rPr lang="en-US" i="1" dirty="0" smtClean="0">
                <a:effectLst/>
              </a:rPr>
              <a:t>	Negative </a:t>
            </a:r>
            <a:r>
              <a:rPr lang="en-US" i="1" dirty="0">
                <a:effectLst/>
              </a:rPr>
              <a:t>resistance oscillators </a:t>
            </a:r>
            <a:r>
              <a:rPr lang="en-US" dirty="0">
                <a:effectLst/>
              </a:rPr>
              <a:t>use the negative resistance of the </a:t>
            </a:r>
            <a:r>
              <a:rPr lang="en-US" dirty="0" smtClean="0">
                <a:effectLst/>
              </a:rPr>
              <a:t>	amplifying </a:t>
            </a:r>
            <a:r>
              <a:rPr lang="en-US" dirty="0">
                <a:effectLst/>
              </a:rPr>
              <a:t>device to neutralize the positive resistance of the oscillator.</a:t>
            </a:r>
          </a:p>
          <a:p>
            <a:pPr marL="0" indent="0" fontAlgn="base">
              <a:buNone/>
            </a:pPr>
            <a:r>
              <a:rPr lang="en-US" i="1" dirty="0">
                <a:effectLst/>
              </a:rPr>
              <a:t>Feedback oscillators</a:t>
            </a:r>
            <a:endParaRPr lang="en-US" i="1" dirty="0" smtClean="0">
              <a:effectLst/>
            </a:endParaRPr>
          </a:p>
          <a:p>
            <a:pPr marL="0" indent="0" fontAlgn="base">
              <a:buNone/>
            </a:pPr>
            <a:r>
              <a:rPr lang="en-US" i="1" dirty="0" smtClean="0">
                <a:effectLst/>
              </a:rPr>
              <a:t>	Feedback </a:t>
            </a:r>
            <a:r>
              <a:rPr lang="en-US" i="1" dirty="0">
                <a:effectLst/>
              </a:rPr>
              <a:t>oscillators </a:t>
            </a:r>
            <a:r>
              <a:rPr lang="en-US" dirty="0">
                <a:effectLst/>
              </a:rPr>
              <a:t>use positive feedback in the feedback amplifier to </a:t>
            </a:r>
            <a:r>
              <a:rPr lang="en-US" dirty="0" smtClean="0">
                <a:effectLst/>
              </a:rPr>
              <a:t>	satisfy </a:t>
            </a:r>
            <a:r>
              <a:rPr lang="en-US" dirty="0">
                <a:effectLst/>
              </a:rPr>
              <a:t>the Barkhausen criterion.</a:t>
            </a:r>
          </a:p>
          <a:p>
            <a:endParaRPr lang="en-US" dirty="0"/>
          </a:p>
        </p:txBody>
      </p:sp>
      <p:sp>
        <p:nvSpPr>
          <p:cNvPr id="2" name="Footer Placeholder 1"/>
          <p:cNvSpPr>
            <a:spLocks noGrp="1"/>
          </p:cNvSpPr>
          <p:nvPr>
            <p:ph type="ftr" sz="quarter" idx="11"/>
          </p:nvPr>
        </p:nvSpPr>
        <p:spPr/>
        <p:txBody>
          <a:bodyPr/>
          <a:lstStyle/>
          <a:p>
            <a:r>
              <a:rPr lang="en-US" smtClean="0"/>
              <a:t>Instructor: Engr. Hira Akash</a:t>
            </a:r>
            <a:endParaRPr lang="en-US"/>
          </a:p>
        </p:txBody>
      </p:sp>
    </p:spTree>
    <p:extLst>
      <p:ext uri="{BB962C8B-B14F-4D97-AF65-F5344CB8AC3E}">
        <p14:creationId xmlns:p14="http://schemas.microsoft.com/office/powerpoint/2010/main" val="357272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38</TotalTime>
  <Words>875</Words>
  <Application>Microsoft Office PowerPoint</Application>
  <PresentationFormat>Widescreen</PresentationFormat>
  <Paragraphs>110</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Tw Cen MT</vt:lpstr>
      <vt:lpstr>Circuit</vt:lpstr>
      <vt:lpstr>Oscillators</vt:lpstr>
      <vt:lpstr>Oscillators:</vt:lpstr>
      <vt:lpstr>Oscillators</vt:lpstr>
      <vt:lpstr>PowerPoint Presentation</vt:lpstr>
      <vt:lpstr>Oscillators Classification: </vt:lpstr>
      <vt:lpstr>Sinusoidal oscillator</vt:lpstr>
      <vt:lpstr>Relaxation oscillator</vt:lpstr>
      <vt:lpstr>According to the fundamental mechanisms involved : </vt:lpstr>
      <vt:lpstr>PowerPoint Presentation</vt:lpstr>
      <vt:lpstr>Barkhausen criterion(Conditions for oscillation):</vt:lpstr>
      <vt:lpstr>damped oscillations</vt:lpstr>
      <vt:lpstr>PowerPoint Presentation</vt:lpstr>
      <vt:lpstr>undamped oscillation</vt:lpstr>
      <vt:lpstr>PowerPoint Presentation</vt:lpstr>
      <vt:lpstr>Oscillatory Circuit</vt:lpstr>
      <vt:lpstr>Frequency stability of an oscillator </vt:lpstr>
      <vt:lpstr>factors responsible for drift in oscillator frequency</vt:lpstr>
      <vt:lpstr>PowerPoint Presentation</vt:lpstr>
      <vt:lpstr>Essentials of a feedback LC oscillator</vt:lpstr>
      <vt:lpstr>PowerPoint Presentation</vt:lpstr>
      <vt:lpstr>OSCILLATOR BLOCK DIAGRAM </vt:lpstr>
      <vt:lpstr>PowerPoint Presentation</vt:lpstr>
      <vt:lpstr>tuned base oscillator</vt:lpstr>
      <vt:lpstr>basic principle of oscillator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Akash Academy</dc:creator>
  <cp:lastModifiedBy>Akash Academy</cp:lastModifiedBy>
  <cp:revision>31</cp:revision>
  <dcterms:created xsi:type="dcterms:W3CDTF">2020-08-21T17:26:56Z</dcterms:created>
  <dcterms:modified xsi:type="dcterms:W3CDTF">2020-08-24T07:43:09Z</dcterms:modified>
</cp:coreProperties>
</file>